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28D7"/>
    <a:srgbClr val="E820DA"/>
    <a:srgbClr val="FACEF7"/>
    <a:srgbClr val="FFFF99"/>
    <a:srgbClr val="66FFFF"/>
    <a:srgbClr val="30B8D8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DC6BF7-6E46-5D0E-8CA7-0B91782A1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5D50210-0129-9C9D-D521-3025571B5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17F1B7-2E19-319F-DD2B-D3A34FA2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DCC1B2-B3A9-E5D6-35DE-FFDD1ECED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05856D-4195-DC35-7182-7A958A6E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81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47A91F-B29E-549F-10E1-EAA731C63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B164256-E3A1-76F3-29E2-820AD021F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DD1994-3180-0B20-5FA7-2A471019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8AF38A-3881-3A60-ACC8-9CD678C1D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0F1018-7FDF-9E6D-7580-B896B0366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6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108D9D9-0D0B-D810-E0C1-65C6D79BE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6383BB-D221-A3F2-0139-9974DFD10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7EC975-5E52-718C-1FD7-03AC5D965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DD72C6-D6A2-2B55-7E26-EF9FFF502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B3C4F6-8405-1539-F049-11DCE6CD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4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B1AFDF-F2E8-3F69-3EBD-48C88FBF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FDDA81-B03D-E613-27C7-D434DE46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245DDD-F780-95D6-ED31-A18F32FD5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E85E5B-E0B7-7843-5912-F167FAA8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D6F00D-CDFB-0FFE-603A-309260A0C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5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502E94-4986-FF18-3628-D7991BEA5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8A632AB-9F17-1DCE-EFFA-233B57A6A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2BD9DA-DD61-F294-17F4-4B064663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8CF843-7225-946E-529C-766154B4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D78387-2793-F8FD-45CA-30CC3ACB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0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DB0F1B-8420-8C98-A5B7-BE01B65F1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37DD60-7599-9A1D-0A01-7B4909921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4712C9-DC4B-15D6-4F61-36170C652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1EDC3F-81C5-57BD-AC47-3A29FA4D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393F122-F5A2-B2E2-77EB-3DAC495F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DA0188-5F30-F2D1-2D54-C46DD714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7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0100B6-6B0A-861A-DFE4-CD9039F37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9DEB45-D3D1-97F1-C5F1-5623C448E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F00DA8-E641-1A78-4D8A-36CCBB9EE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9F3D3B2-DC88-1D6F-5576-3D0A4F6D4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CDF9C7E-BDE0-2720-0C4E-C5171AFF23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39B79A9-9A08-AE95-70B5-5E42174AF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BA57530-2687-E022-CAD5-19683F27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ED9338D-2914-4273-567E-0E63A96CF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1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6809F7-F19A-CBEE-973E-F1D719217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3CFFB84-6130-FA48-5A1D-857105F4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627BC95-2060-926A-58D0-D218A15AF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31F4255-0DFF-FA05-CE84-4130C253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6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81AE6FB-79BF-CFD7-FE36-F4D46BD20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121319E-781F-6EA0-E45B-25B526AB2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0008C37-5845-17FB-07E9-5E7DDE5E1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24F2AD-9760-0CF4-6A80-2B17A86D4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5A1FD7-8A6D-18CC-6439-38E7C46BC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A3AD964-CE26-0EB7-9050-D454E9694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C21CDD-57F4-4A1D-FFE9-2FF43B8E9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19D29F-B67A-D1DB-BCBF-ED088EE1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C0EA3A-DFC2-3AA6-C3A2-109EF975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4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A80FA5-D98A-C049-2939-409D73D33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B36E6AD-1139-A865-BB2C-307ABA48B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C0FD8C8-6E53-74FC-D65B-94D642C94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335F5B-6D74-8CA9-A87F-0CBF5DDAB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67E9A1-7E1D-02EE-8D41-1488CEE1C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2EF186-BC46-4E10-36D6-AE4CA49D8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3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D43BB83-7901-24B6-D35C-FF52EE347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24A0F77-AFA3-D213-F1DE-ED4F4CF37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85B272-D17B-64AD-2DBE-613B16168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CFC0E-557C-4701-92F0-9B0ACB3FB422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0B5AC1-EF56-ECAB-BC5A-089C3D7E9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3879E8-7B07-5D0F-3936-4BEC66715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F2A5-DFBA-436F-9829-112D54015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5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30"/>
          <p:cNvSpPr/>
          <p:nvPr/>
        </p:nvSpPr>
        <p:spPr>
          <a:xfrm>
            <a:off x="207034" y="5538702"/>
            <a:ext cx="7967795" cy="12367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210009" y="3698217"/>
            <a:ext cx="7964820" cy="1777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180952" y="1592637"/>
            <a:ext cx="7967795" cy="20421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129838" y="-19435"/>
            <a:ext cx="7967795" cy="14860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Arrow: Striped Right 7">
            <a:extLst>
              <a:ext uri="{FF2B5EF4-FFF2-40B4-BE49-F238E27FC236}">
                <a16:creationId xmlns:a16="http://schemas.microsoft.com/office/drawing/2014/main" xmlns="" id="{27A03A88-0FFF-76EA-6A1B-B2EA84917A24}"/>
              </a:ext>
            </a:extLst>
          </p:cNvPr>
          <p:cNvSpPr/>
          <p:nvPr/>
        </p:nvSpPr>
        <p:spPr>
          <a:xfrm>
            <a:off x="461635" y="442748"/>
            <a:ext cx="1171853" cy="798990"/>
          </a:xfrm>
          <a:prstGeom prst="stripedRightArrow">
            <a:avLst/>
          </a:prstGeom>
          <a:solidFill>
            <a:srgbClr val="FACEF7"/>
          </a:solidFill>
          <a:ln>
            <a:solidFill>
              <a:srgbClr val="E820D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100" b="1" dirty="0">
                <a:cs typeface="B Nazanin" panose="00000400000000000000" pitchFamily="2" charset="-78"/>
              </a:rPr>
              <a:t>شروع فرآیند پذیرش</a:t>
            </a:r>
            <a:endParaRPr lang="en-US" sz="1100" b="1" dirty="0">
              <a:cs typeface="B Nazanin" panose="000004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F50C3EE-EFAE-00A3-5EF0-0149377FD58A}"/>
              </a:ext>
            </a:extLst>
          </p:cNvPr>
          <p:cNvSpPr/>
          <p:nvPr/>
        </p:nvSpPr>
        <p:spPr>
          <a:xfrm>
            <a:off x="1633491" y="379333"/>
            <a:ext cx="1186219" cy="81516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تکمیل فرم پذیرش توسط متقاضی</a:t>
            </a:r>
            <a:endParaRPr lang="en-US" sz="1200" dirty="0">
              <a:cs typeface="B Nazanin" panose="00000400000000000000" pitchFamily="2" charset="-78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E76E55AE-B619-930B-187C-92590F986B3D}"/>
              </a:ext>
            </a:extLst>
          </p:cNvPr>
          <p:cNvCxnSpPr>
            <a:cxnSpLocks/>
          </p:cNvCxnSpPr>
          <p:nvPr/>
        </p:nvCxnSpPr>
        <p:spPr>
          <a:xfrm>
            <a:off x="2832410" y="799409"/>
            <a:ext cx="444848" cy="9533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11">
            <a:extLst>
              <a:ext uri="{FF2B5EF4-FFF2-40B4-BE49-F238E27FC236}">
                <a16:creationId xmlns:a16="http://schemas.microsoft.com/office/drawing/2014/main" xmlns="" id="{C9A501FA-7256-BEF9-99C3-0295504B0864}"/>
              </a:ext>
            </a:extLst>
          </p:cNvPr>
          <p:cNvSpPr/>
          <p:nvPr/>
        </p:nvSpPr>
        <p:spPr>
          <a:xfrm>
            <a:off x="3277259" y="416597"/>
            <a:ext cx="1462820" cy="765625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ارائه طرح توسط متقاضی به واحد پذیرش </a:t>
            </a:r>
            <a:endParaRPr lang="en-US" sz="1200" dirty="0">
              <a:cs typeface="B Nazanin" panose="00000400000000000000" pitchFamily="2" charset="-78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B07523E4-9539-C997-A23E-317245BFE744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4740079" y="799409"/>
            <a:ext cx="546096" cy="1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9062CA5-395A-7E67-4177-58ED3FE5D560}"/>
              </a:ext>
            </a:extLst>
          </p:cNvPr>
          <p:cNvSpPr/>
          <p:nvPr/>
        </p:nvSpPr>
        <p:spPr>
          <a:xfrm>
            <a:off x="5275509" y="426128"/>
            <a:ext cx="1476383" cy="76562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1200" dirty="0">
                <a:cs typeface="B Nazanin" panose="00000400000000000000" pitchFamily="2" charset="-78"/>
              </a:rPr>
              <a:t>بررسی، اصلاح و تکمیل طرح توسط </a:t>
            </a:r>
            <a:r>
              <a:rPr lang="fa-IR" sz="1200" dirty="0" smtClean="0">
                <a:cs typeface="B Nazanin" panose="00000400000000000000" pitchFamily="2" charset="-78"/>
              </a:rPr>
              <a:t>پذیرش </a:t>
            </a:r>
            <a:r>
              <a:rPr lang="fa-IR" sz="1200" dirty="0" smtClean="0">
                <a:cs typeface="B Nazanin" panose="00000400000000000000" pitchFamily="2" charset="-78"/>
              </a:rPr>
              <a:t>مرکز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692A8A6-0C7C-E23D-3A19-607550BDAF85}"/>
              </a:ext>
            </a:extLst>
          </p:cNvPr>
          <p:cNvSpPr/>
          <p:nvPr/>
        </p:nvSpPr>
        <p:spPr>
          <a:xfrm>
            <a:off x="5303348" y="2663791"/>
            <a:ext cx="1473389" cy="82565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انتخاب داور توسط </a:t>
            </a:r>
            <a:r>
              <a:rPr lang="fa-IR" sz="1200" dirty="0" smtClean="0">
                <a:cs typeface="B Nazanin" panose="00000400000000000000" pitchFamily="2" charset="-78"/>
              </a:rPr>
              <a:t>معاونت فناوری مرکز</a:t>
            </a:r>
            <a:endParaRPr lang="en-US" sz="1200" dirty="0">
              <a:cs typeface="B Nazanin" panose="000004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D698C5A-1E31-86A2-8806-EE94279C16A7}"/>
              </a:ext>
            </a:extLst>
          </p:cNvPr>
          <p:cNvSpPr/>
          <p:nvPr/>
        </p:nvSpPr>
        <p:spPr>
          <a:xfrm>
            <a:off x="5303348" y="1706127"/>
            <a:ext cx="1473389" cy="82137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انتخاب داور توسط پذیرش </a:t>
            </a:r>
            <a:r>
              <a:rPr lang="fa-IR" sz="1200" dirty="0" smtClean="0">
                <a:cs typeface="B Nazanin" panose="00000400000000000000" pitchFamily="2" charset="-78"/>
              </a:rPr>
              <a:t>مرکز</a:t>
            </a:r>
            <a:endParaRPr lang="en-US" sz="1200" dirty="0">
              <a:cs typeface="B Nazanin" panose="00000400000000000000" pitchFamily="2" charset="-78"/>
            </a:endParaRPr>
          </a:p>
        </p:txBody>
      </p:sp>
      <p:cxnSp>
        <p:nvCxnSpPr>
          <p:cNvPr id="18" name="Elbow Connector 17"/>
          <p:cNvCxnSpPr>
            <a:cxnSpLocks/>
            <a:stCxn id="13" idx="3"/>
            <a:endCxn id="14" idx="3"/>
          </p:cNvCxnSpPr>
          <p:nvPr/>
        </p:nvCxnSpPr>
        <p:spPr>
          <a:xfrm>
            <a:off x="6751892" y="808941"/>
            <a:ext cx="24845" cy="2267677"/>
          </a:xfrm>
          <a:prstGeom prst="bentConnector3">
            <a:avLst>
              <a:gd name="adj1" fmla="val 1020105"/>
            </a:avLst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cxnSpLocks/>
            <a:stCxn id="13" idx="3"/>
            <a:endCxn id="15" idx="3"/>
          </p:cNvCxnSpPr>
          <p:nvPr/>
        </p:nvCxnSpPr>
        <p:spPr>
          <a:xfrm>
            <a:off x="6751892" y="808941"/>
            <a:ext cx="24845" cy="1307872"/>
          </a:xfrm>
          <a:prstGeom prst="bentConnector3">
            <a:avLst>
              <a:gd name="adj1" fmla="val 1020105"/>
            </a:avLst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39">
            <a:extLst>
              <a:ext uri="{FF2B5EF4-FFF2-40B4-BE49-F238E27FC236}">
                <a16:creationId xmlns:a16="http://schemas.microsoft.com/office/drawing/2014/main" xmlns="" id="{BABC8EA9-A4C9-A056-3CB0-DCA1A80564FC}"/>
              </a:ext>
            </a:extLst>
          </p:cNvPr>
          <p:cNvSpPr/>
          <p:nvPr/>
        </p:nvSpPr>
        <p:spPr>
          <a:xfrm>
            <a:off x="461635" y="1697608"/>
            <a:ext cx="2022638" cy="1878076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اعلام نظر کارشناسی داور </a:t>
            </a:r>
            <a:r>
              <a:rPr lang="fa-IR" sz="1200" dirty="0" smtClean="0">
                <a:cs typeface="B Nazanin" panose="00000400000000000000" pitchFamily="2" charset="-78"/>
              </a:rPr>
              <a:t>تخصصی</a:t>
            </a:r>
            <a:endParaRPr lang="fa-IR" sz="1200" dirty="0">
              <a:cs typeface="B Nazanin" panose="00000400000000000000" pitchFamily="2" charset="-78"/>
            </a:endParaRPr>
          </a:p>
          <a:p>
            <a:pPr algn="ctr"/>
            <a:r>
              <a:rPr lang="fa-IR" sz="1200" dirty="0">
                <a:cs typeface="B Nazanin" panose="00000400000000000000" pitchFamily="2" charset="-78"/>
              </a:rPr>
              <a:t>(حداکثر ده روز کاری)</a:t>
            </a:r>
            <a:endParaRPr lang="en-US" sz="1200" dirty="0">
              <a:cs typeface="B Nazanin" panose="00000400000000000000" pitchFamily="2" charset="-7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4692A8A6-0C7C-E23D-3A19-607550BDAF85}"/>
              </a:ext>
            </a:extLst>
          </p:cNvPr>
          <p:cNvSpPr/>
          <p:nvPr/>
        </p:nvSpPr>
        <p:spPr>
          <a:xfrm>
            <a:off x="461635" y="3950919"/>
            <a:ext cx="1473390" cy="120947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آماده‌سازی طرح برای طرح در کمیته پذیرش</a:t>
            </a:r>
            <a:endParaRPr lang="en-US" sz="1200" dirty="0">
              <a:cs typeface="B Nazanin" panose="00000400000000000000" pitchFamily="2" charset="-78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2461935" y="2636646"/>
            <a:ext cx="610368" cy="4280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9D698C5A-1E31-86A2-8806-EE94279C16A7}"/>
              </a:ext>
            </a:extLst>
          </p:cNvPr>
          <p:cNvSpPr/>
          <p:nvPr/>
        </p:nvSpPr>
        <p:spPr>
          <a:xfrm>
            <a:off x="2328746" y="3864026"/>
            <a:ext cx="1378981" cy="144439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هماهنگی جلسه با </a:t>
            </a:r>
            <a:r>
              <a:rPr lang="fa-IR" sz="1200" dirty="0" smtClean="0">
                <a:cs typeface="B Nazanin" panose="00000400000000000000" pitchFamily="2" charset="-78"/>
              </a:rPr>
              <a:t> اعضاء هیأت رئیسه و داور طرح، </a:t>
            </a:r>
            <a:r>
              <a:rPr lang="fa-IR" sz="1200" dirty="0">
                <a:cs typeface="B Nazanin" panose="00000400000000000000" pitchFamily="2" charset="-78"/>
              </a:rPr>
              <a:t>جهت حضور فیزیکی یا مجازی در </a:t>
            </a:r>
            <a:r>
              <a:rPr lang="fa-IR" sz="1200" dirty="0" smtClean="0">
                <a:cs typeface="B Nazanin" panose="00000400000000000000" pitchFamily="2" charset="-78"/>
              </a:rPr>
              <a:t>جلسه کمیته پذیرش</a:t>
            </a:r>
            <a:endParaRPr lang="fa-IR" sz="1200" dirty="0">
              <a:cs typeface="B Nazanin" panose="00000400000000000000" pitchFamily="2" charset="-78"/>
            </a:endParaRPr>
          </a:p>
        </p:txBody>
      </p:sp>
      <p:sp>
        <p:nvSpPr>
          <p:cNvPr id="44" name="Rectangle: Rounded Corners 239">
            <a:extLst>
              <a:ext uri="{FF2B5EF4-FFF2-40B4-BE49-F238E27FC236}">
                <a16:creationId xmlns:a16="http://schemas.microsoft.com/office/drawing/2014/main" xmlns="" id="{BABC8EA9-A4C9-A056-3CB0-DCA1A80564FC}"/>
              </a:ext>
            </a:extLst>
          </p:cNvPr>
          <p:cNvSpPr/>
          <p:nvPr/>
        </p:nvSpPr>
        <p:spPr>
          <a:xfrm>
            <a:off x="4012530" y="3782513"/>
            <a:ext cx="670040" cy="1562368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برگزاری کمیته پذیرش برای بررسی طرح</a:t>
            </a:r>
            <a:endParaRPr lang="en-US" sz="1200" dirty="0">
              <a:cs typeface="B Nazanin" panose="00000400000000000000" pitchFamily="2" charset="-78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707727" y="4552569"/>
            <a:ext cx="307400" cy="0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: Rounded Corners 11">
            <a:extLst>
              <a:ext uri="{FF2B5EF4-FFF2-40B4-BE49-F238E27FC236}">
                <a16:creationId xmlns:a16="http://schemas.microsoft.com/office/drawing/2014/main" xmlns="" id="{C9A501FA-7256-BEF9-99C3-0295504B0864}"/>
              </a:ext>
            </a:extLst>
          </p:cNvPr>
          <p:cNvSpPr/>
          <p:nvPr/>
        </p:nvSpPr>
        <p:spPr>
          <a:xfrm>
            <a:off x="4844779" y="3760256"/>
            <a:ext cx="1074837" cy="451616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پذیرش طرح </a:t>
            </a:r>
            <a:endParaRPr lang="en-US" sz="1200" dirty="0">
              <a:cs typeface="B Nazanin" panose="00000400000000000000" pitchFamily="2" charset="-78"/>
            </a:endParaRPr>
          </a:p>
        </p:txBody>
      </p:sp>
      <p:sp>
        <p:nvSpPr>
          <p:cNvPr id="53" name="Rectangle: Rounded Corners 11">
            <a:extLst>
              <a:ext uri="{FF2B5EF4-FFF2-40B4-BE49-F238E27FC236}">
                <a16:creationId xmlns:a16="http://schemas.microsoft.com/office/drawing/2014/main" xmlns="" id="{C9A501FA-7256-BEF9-99C3-0295504B0864}"/>
              </a:ext>
            </a:extLst>
          </p:cNvPr>
          <p:cNvSpPr/>
          <p:nvPr/>
        </p:nvSpPr>
        <p:spPr>
          <a:xfrm>
            <a:off x="4844779" y="4291333"/>
            <a:ext cx="1074838" cy="475370"/>
          </a:xfrm>
          <a:prstGeom prst="roundRect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bg1"/>
                </a:solidFill>
                <a:cs typeface="B Nazanin" panose="00000400000000000000" pitchFamily="2" charset="-78"/>
              </a:rPr>
              <a:t>رد طرح و بایگانی</a:t>
            </a:r>
            <a:endParaRPr lang="en-US" sz="1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4" name="Rectangle: Rounded Corners 11">
            <a:extLst>
              <a:ext uri="{FF2B5EF4-FFF2-40B4-BE49-F238E27FC236}">
                <a16:creationId xmlns:a16="http://schemas.microsoft.com/office/drawing/2014/main" xmlns="" id="{C9A501FA-7256-BEF9-99C3-0295504B0864}"/>
              </a:ext>
            </a:extLst>
          </p:cNvPr>
          <p:cNvSpPr/>
          <p:nvPr/>
        </p:nvSpPr>
        <p:spPr>
          <a:xfrm>
            <a:off x="4844779" y="4869511"/>
            <a:ext cx="1078075" cy="490305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پذیرش طرح  با انجام اصلاحات</a:t>
            </a:r>
            <a:r>
              <a:rPr lang="fa-IR" sz="1200" b="1" dirty="0">
                <a:cs typeface="B Nazanin" panose="00000400000000000000" pitchFamily="2" charset="-78"/>
              </a:rPr>
              <a:t> </a:t>
            </a:r>
            <a:r>
              <a:rPr lang="fa-IR" sz="1200" b="1" dirty="0" smtClean="0">
                <a:cs typeface="B Nazanin" panose="00000400000000000000" pitchFamily="2" charset="-78"/>
              </a:rPr>
              <a:t>*</a:t>
            </a:r>
            <a:endParaRPr lang="en-US" sz="1200" dirty="0">
              <a:cs typeface="B Nazanin" panose="00000400000000000000" pitchFamily="2" charset="-78"/>
            </a:endParaRPr>
          </a:p>
        </p:txBody>
      </p:sp>
      <p:cxnSp>
        <p:nvCxnSpPr>
          <p:cNvPr id="60" name="Straight Arrow Connector 59"/>
          <p:cNvCxnSpPr>
            <a:cxnSpLocks/>
          </p:cNvCxnSpPr>
          <p:nvPr/>
        </p:nvCxnSpPr>
        <p:spPr>
          <a:xfrm>
            <a:off x="4682568" y="3974198"/>
            <a:ext cx="157489" cy="0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>
            <a:off x="4682568" y="4552569"/>
            <a:ext cx="157489" cy="0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  <a:endCxn id="54" idx="1"/>
          </p:cNvCxnSpPr>
          <p:nvPr/>
        </p:nvCxnSpPr>
        <p:spPr>
          <a:xfrm>
            <a:off x="4682568" y="5107197"/>
            <a:ext cx="162211" cy="7467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: Rounded Corners 11">
            <a:extLst>
              <a:ext uri="{FF2B5EF4-FFF2-40B4-BE49-F238E27FC236}">
                <a16:creationId xmlns:a16="http://schemas.microsoft.com/office/drawing/2014/main" xmlns="" id="{C9A501FA-7256-BEF9-99C3-0295504B0864}"/>
              </a:ext>
            </a:extLst>
          </p:cNvPr>
          <p:cNvSpPr/>
          <p:nvPr/>
        </p:nvSpPr>
        <p:spPr>
          <a:xfrm>
            <a:off x="6163484" y="4766704"/>
            <a:ext cx="1257253" cy="578178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انجام اصلاحات مد نظر کمیته در موعد مقرر</a:t>
            </a:r>
            <a:r>
              <a:rPr lang="fa-IR" sz="1200" b="1" dirty="0">
                <a:cs typeface="B Nazanin" panose="00000400000000000000" pitchFamily="2" charset="-78"/>
              </a:rPr>
              <a:t> </a:t>
            </a:r>
            <a:r>
              <a:rPr lang="fa-IR" sz="1200" b="1" dirty="0" smtClean="0">
                <a:cs typeface="B Nazanin" panose="00000400000000000000" pitchFamily="2" charset="-78"/>
              </a:rPr>
              <a:t>**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843078" y="4021637"/>
            <a:ext cx="1975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1200" b="1" dirty="0">
                <a:solidFill>
                  <a:schemeClr val="dk1"/>
                </a:solidFill>
                <a:cs typeface="B Nazanin" panose="00000400000000000000" pitchFamily="2" charset="-78"/>
              </a:rPr>
              <a:t>*</a:t>
            </a:r>
            <a:r>
              <a:rPr lang="fa-IR" sz="1200" dirty="0">
                <a:solidFill>
                  <a:schemeClr val="dk1"/>
                </a:solidFill>
                <a:cs typeface="B Nazanin" panose="00000400000000000000" pitchFamily="2" charset="-78"/>
              </a:rPr>
              <a:t> </a:t>
            </a:r>
            <a:r>
              <a:rPr lang="fa-IR" sz="1200" dirty="0">
                <a:solidFill>
                  <a:schemeClr val="dk1"/>
                </a:solidFill>
                <a:cs typeface="B Nazanin" panose="00000400000000000000" pitchFamily="2" charset="-78"/>
              </a:rPr>
              <a:t>درصورت تشخیص کمیته پذیرش، طرح اصلاح و مجدد در کمیته پذیرش بعدی مطرح و یا بعد از اصلاح به واحد پذیرش ارسال خواهد شد.</a:t>
            </a:r>
            <a:endParaRPr lang="fa-IR" sz="1200"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cxnSp>
        <p:nvCxnSpPr>
          <p:cNvPr id="75" name="Straight Arrow Connector 74"/>
          <p:cNvCxnSpPr>
            <a:cxnSpLocks/>
            <a:endCxn id="68" idx="1"/>
          </p:cNvCxnSpPr>
          <p:nvPr/>
        </p:nvCxnSpPr>
        <p:spPr>
          <a:xfrm>
            <a:off x="5939822" y="5055793"/>
            <a:ext cx="223662" cy="0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cxnSpLocks/>
            <a:stCxn id="23" idx="1"/>
            <a:endCxn id="30" idx="1"/>
          </p:cNvCxnSpPr>
          <p:nvPr/>
        </p:nvCxnSpPr>
        <p:spPr>
          <a:xfrm rot="10800000" flipV="1">
            <a:off x="461635" y="2636646"/>
            <a:ext cx="12700" cy="1919010"/>
          </a:xfrm>
          <a:prstGeom prst="bentConnector3">
            <a:avLst>
              <a:gd name="adj1" fmla="val 1800000"/>
            </a:avLst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4692A8A6-0C7C-E23D-3A19-607550BDAF85}"/>
              </a:ext>
            </a:extLst>
          </p:cNvPr>
          <p:cNvSpPr/>
          <p:nvPr/>
        </p:nvSpPr>
        <p:spPr>
          <a:xfrm>
            <a:off x="6026250" y="5721244"/>
            <a:ext cx="1473389" cy="82565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ارائه مستندات قراردادی </a:t>
            </a:r>
            <a:r>
              <a:rPr lang="fa-IR" sz="1200" dirty="0" smtClean="0">
                <a:cs typeface="B Nazanin" panose="00000400000000000000" pitchFamily="2" charset="-78"/>
              </a:rPr>
              <a:t>لازم توسط متقاضی </a:t>
            </a:r>
            <a:r>
              <a:rPr lang="fa-IR" sz="1200" dirty="0">
                <a:cs typeface="B Nazanin" panose="00000400000000000000" pitchFamily="2" charset="-78"/>
              </a:rPr>
              <a:t>به واحد پذیرش </a:t>
            </a:r>
            <a:r>
              <a:rPr lang="fa-IR" sz="1200" dirty="0" smtClean="0">
                <a:cs typeface="B Nazanin" panose="00000400000000000000" pitchFamily="2" charset="-78"/>
              </a:rPr>
              <a:t>مرکز</a:t>
            </a:r>
            <a:endParaRPr lang="en-US" sz="1200" dirty="0">
              <a:cs typeface="B Nazanin" panose="00000400000000000000" pitchFamily="2" charset="-78"/>
            </a:endParaRPr>
          </a:p>
        </p:txBody>
      </p:sp>
      <p:cxnSp>
        <p:nvCxnSpPr>
          <p:cNvPr id="87" name="Elbow Connector 86"/>
          <p:cNvCxnSpPr>
            <a:cxnSpLocks/>
            <a:stCxn id="88" idx="3"/>
            <a:endCxn id="85" idx="3"/>
          </p:cNvCxnSpPr>
          <p:nvPr/>
        </p:nvCxnSpPr>
        <p:spPr>
          <a:xfrm flipH="1">
            <a:off x="7499639" y="4552569"/>
            <a:ext cx="641021" cy="1581502"/>
          </a:xfrm>
          <a:prstGeom prst="bentConnector3">
            <a:avLst>
              <a:gd name="adj1" fmla="val -29899"/>
            </a:avLst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: Rounded Corners 239">
            <a:extLst>
              <a:ext uri="{FF2B5EF4-FFF2-40B4-BE49-F238E27FC236}">
                <a16:creationId xmlns:a16="http://schemas.microsoft.com/office/drawing/2014/main" xmlns="" id="{BABC8EA9-A4C9-A056-3CB0-DCA1A80564FC}"/>
              </a:ext>
            </a:extLst>
          </p:cNvPr>
          <p:cNvSpPr/>
          <p:nvPr/>
        </p:nvSpPr>
        <p:spPr>
          <a:xfrm>
            <a:off x="7571827" y="3760257"/>
            <a:ext cx="568833" cy="1584624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پذیرش شرکت </a:t>
            </a:r>
            <a:r>
              <a:rPr lang="fa-IR" sz="1200" dirty="0" err="1">
                <a:cs typeface="B Nazanin" panose="00000400000000000000" pitchFamily="2" charset="-78"/>
              </a:rPr>
              <a:t>به‌صورت</a:t>
            </a:r>
            <a:r>
              <a:rPr lang="fa-IR" sz="1200" dirty="0">
                <a:cs typeface="B Nazanin" panose="00000400000000000000" pitchFamily="2" charset="-78"/>
              </a:rPr>
              <a:t> استقرار دائم یا موقت</a:t>
            </a:r>
            <a:endParaRPr lang="en-US" sz="1200" dirty="0">
              <a:cs typeface="B Nazanin" panose="00000400000000000000" pitchFamily="2" charset="-78"/>
            </a:endParaRPr>
          </a:p>
        </p:txBody>
      </p:sp>
      <p:cxnSp>
        <p:nvCxnSpPr>
          <p:cNvPr id="90" name="Straight Arrow Connector 89"/>
          <p:cNvCxnSpPr>
            <a:cxnSpLocks/>
          </p:cNvCxnSpPr>
          <p:nvPr/>
        </p:nvCxnSpPr>
        <p:spPr>
          <a:xfrm>
            <a:off x="5966901" y="3974198"/>
            <a:ext cx="1604926" cy="0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cxnSpLocks/>
            <a:stCxn id="68" idx="3"/>
          </p:cNvCxnSpPr>
          <p:nvPr/>
        </p:nvCxnSpPr>
        <p:spPr>
          <a:xfrm>
            <a:off x="7420737" y="5055793"/>
            <a:ext cx="151090" cy="0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4692A8A6-0C7C-E23D-3A19-607550BDAF85}"/>
              </a:ext>
            </a:extLst>
          </p:cNvPr>
          <p:cNvSpPr/>
          <p:nvPr/>
        </p:nvSpPr>
        <p:spPr>
          <a:xfrm>
            <a:off x="4267131" y="5721243"/>
            <a:ext cx="1544003" cy="82565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بررسی مدارک توسط واحد پذیرش و تنظیم پیش‌نویس قراردا‌د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4692A8A6-0C7C-E23D-3A19-607550BDAF85}"/>
              </a:ext>
            </a:extLst>
          </p:cNvPr>
          <p:cNvSpPr/>
          <p:nvPr/>
        </p:nvSpPr>
        <p:spPr>
          <a:xfrm>
            <a:off x="2384483" y="5721241"/>
            <a:ext cx="1628048" cy="82565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B Nazanin" panose="00000400000000000000" pitchFamily="2" charset="-78"/>
              </a:rPr>
              <a:t>عقد </a:t>
            </a:r>
            <a:r>
              <a:rPr lang="fa-IR" sz="1200" dirty="0" smtClean="0">
                <a:cs typeface="B Nazanin" panose="00000400000000000000" pitchFamily="2" charset="-78"/>
              </a:rPr>
              <a:t>قرارداد با متقاضی/ شرکت</a:t>
            </a:r>
            <a:endParaRPr lang="fa-IR" sz="1200" dirty="0">
              <a:cs typeface="B Nazanin" panose="00000400000000000000" pitchFamily="2" charset="-78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xmlns="" id="{4692A8A6-0C7C-E23D-3A19-607550BDAF85}"/>
              </a:ext>
            </a:extLst>
          </p:cNvPr>
          <p:cNvSpPr/>
          <p:nvPr/>
        </p:nvSpPr>
        <p:spPr>
          <a:xfrm>
            <a:off x="461634" y="5721241"/>
            <a:ext cx="1668249" cy="82565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 smtClean="0">
                <a:cs typeface="B Nazanin" panose="00000400000000000000" pitchFamily="2" charset="-78"/>
              </a:rPr>
              <a:t>پایان فرآیند پذیرش</a:t>
            </a:r>
            <a:endParaRPr lang="fa-IR" sz="1200" dirty="0">
              <a:cs typeface="B Nazanin" panose="00000400000000000000" pitchFamily="2" charset="-78"/>
            </a:endParaRPr>
          </a:p>
        </p:txBody>
      </p:sp>
      <p:cxnSp>
        <p:nvCxnSpPr>
          <p:cNvPr id="119" name="Straight Arrow Connector 118"/>
          <p:cNvCxnSpPr>
            <a:stCxn id="85" idx="1"/>
            <a:endCxn id="114" idx="3"/>
          </p:cNvCxnSpPr>
          <p:nvPr/>
        </p:nvCxnSpPr>
        <p:spPr>
          <a:xfrm flipH="1" flipV="1">
            <a:off x="5811134" y="6134070"/>
            <a:ext cx="215116" cy="1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14" idx="1"/>
            <a:endCxn id="116" idx="3"/>
          </p:cNvCxnSpPr>
          <p:nvPr/>
        </p:nvCxnSpPr>
        <p:spPr>
          <a:xfrm flipH="1" flipV="1">
            <a:off x="4012531" y="6134068"/>
            <a:ext cx="254600" cy="2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cxnSpLocks/>
            <a:stCxn id="116" idx="1"/>
            <a:endCxn id="117" idx="3"/>
          </p:cNvCxnSpPr>
          <p:nvPr/>
        </p:nvCxnSpPr>
        <p:spPr>
          <a:xfrm flipH="1">
            <a:off x="2129883" y="6134068"/>
            <a:ext cx="254600" cy="0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8482228" y="2052652"/>
            <a:ext cx="1084889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endParaRPr lang="fa-IR" sz="1400" b="1" dirty="0">
              <a:solidFill>
                <a:schemeClr val="dk1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1400" b="1" dirty="0">
                <a:solidFill>
                  <a:schemeClr val="dk1"/>
                </a:solidFill>
                <a:cs typeface="B Nazanin" panose="00000400000000000000" pitchFamily="2" charset="-78"/>
              </a:rPr>
              <a:t>مرحله دوم: </a:t>
            </a:r>
            <a:r>
              <a:rPr lang="fa-IR" sz="1400" dirty="0">
                <a:solidFill>
                  <a:schemeClr val="dk1"/>
                </a:solidFill>
                <a:cs typeface="B Nazanin" panose="00000400000000000000" pitchFamily="2" charset="-78"/>
              </a:rPr>
              <a:t>داوری طرح</a:t>
            </a:r>
          </a:p>
          <a:p>
            <a:pPr algn="ctr" rtl="1"/>
            <a:endParaRPr lang="fa-IR" sz="1400" b="1"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482229" y="3953763"/>
            <a:ext cx="1131820" cy="11387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endParaRPr lang="fa-IR" sz="14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1400" b="1" dirty="0">
                <a:solidFill>
                  <a:schemeClr val="dk1"/>
                </a:solidFill>
                <a:cs typeface="B Nazanin" panose="00000400000000000000" pitchFamily="2" charset="-78"/>
              </a:rPr>
              <a:t>مرحله سوم: </a:t>
            </a:r>
            <a:r>
              <a:rPr lang="fa-IR" sz="1400" dirty="0">
                <a:solidFill>
                  <a:schemeClr val="dk1"/>
                </a:solidFill>
                <a:cs typeface="B Nazanin" panose="00000400000000000000" pitchFamily="2" charset="-78"/>
              </a:rPr>
              <a:t>برگزاری کمیته پذیرش</a:t>
            </a:r>
          </a:p>
          <a:p>
            <a:pPr algn="r" rtl="1"/>
            <a:endParaRPr lang="en-US" sz="1200"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8530931" y="5672402"/>
            <a:ext cx="108311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endParaRPr lang="fa-IR" sz="1400" b="1" dirty="0">
              <a:solidFill>
                <a:schemeClr val="dk1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1400" b="1" dirty="0">
                <a:solidFill>
                  <a:schemeClr val="dk1"/>
                </a:solidFill>
                <a:cs typeface="B Nazanin" panose="00000400000000000000" pitchFamily="2" charset="-78"/>
              </a:rPr>
              <a:t>مرحله چهارم: </a:t>
            </a:r>
            <a:r>
              <a:rPr lang="fa-IR" sz="1400" dirty="0">
                <a:solidFill>
                  <a:schemeClr val="dk1"/>
                </a:solidFill>
                <a:cs typeface="B Nazanin" panose="00000400000000000000" pitchFamily="2" charset="-78"/>
              </a:rPr>
              <a:t>عقد قرارداد</a:t>
            </a:r>
          </a:p>
          <a:p>
            <a:pPr algn="r" rtl="1"/>
            <a:endParaRPr lang="en-US" sz="1200"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9845336" y="2359647"/>
            <a:ext cx="1774027" cy="307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رد طرح و بایگانی</a:t>
            </a:r>
            <a:endParaRPr 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cxnSp>
        <p:nvCxnSpPr>
          <p:cNvPr id="135" name="Elbow Connector 134"/>
          <p:cNvCxnSpPr>
            <a:cxnSpLocks/>
            <a:endCxn id="133" idx="0"/>
          </p:cNvCxnSpPr>
          <p:nvPr/>
        </p:nvCxnSpPr>
        <p:spPr>
          <a:xfrm>
            <a:off x="7036023" y="1381945"/>
            <a:ext cx="3696327" cy="977702"/>
          </a:xfrm>
          <a:prstGeom prst="bentConnector2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8482228" y="331559"/>
            <a:ext cx="1096123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400" b="1" dirty="0">
                <a:solidFill>
                  <a:schemeClr val="dk1"/>
                </a:solidFill>
                <a:cs typeface="B Nazanin" panose="00000400000000000000" pitchFamily="2" charset="-78"/>
              </a:rPr>
              <a:t>مرحله اول: </a:t>
            </a:r>
            <a:r>
              <a:rPr lang="fa-IR" sz="1400" dirty="0">
                <a:solidFill>
                  <a:schemeClr val="dk1"/>
                </a:solidFill>
                <a:cs typeface="B Nazanin" panose="00000400000000000000" pitchFamily="2" charset="-78"/>
              </a:rPr>
              <a:t>آماده سازی و بررسی اولیه طرح</a:t>
            </a:r>
            <a:endParaRPr lang="en-US" sz="1200"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xmlns="" id="{A0CBAAE0-24ED-9DA2-300C-4AA82D9CD3A7}"/>
              </a:ext>
            </a:extLst>
          </p:cNvPr>
          <p:cNvSpPr txBox="1"/>
          <p:nvPr/>
        </p:nvSpPr>
        <p:spPr>
          <a:xfrm>
            <a:off x="9843078" y="5300136"/>
            <a:ext cx="1975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1200" b="1" dirty="0" smtClean="0">
                <a:cs typeface="B Nazanin" panose="00000400000000000000" pitchFamily="2" charset="-78"/>
              </a:rPr>
              <a:t>** </a:t>
            </a:r>
            <a:r>
              <a:rPr lang="fa-IR" sz="1200" dirty="0">
                <a:solidFill>
                  <a:schemeClr val="dk1"/>
                </a:solidFill>
                <a:cs typeface="B Nazanin" panose="00000400000000000000" pitchFamily="2" charset="-78"/>
              </a:rPr>
              <a:t>درصورتی که در مدت زمان تعیین شده اصلاحات انجام نشود مسئول پذیرش می‌تواند طرح را رد نماید.</a:t>
            </a:r>
          </a:p>
          <a:p>
            <a:pPr algn="just" rtl="1"/>
            <a:endParaRPr lang="fa-IR" sz="1200"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xmlns="" id="{4692A8A6-0C7C-E23D-3A19-607550BDAF85}"/>
              </a:ext>
            </a:extLst>
          </p:cNvPr>
          <p:cNvSpPr/>
          <p:nvPr/>
        </p:nvSpPr>
        <p:spPr>
          <a:xfrm>
            <a:off x="3082685" y="1706127"/>
            <a:ext cx="1473389" cy="178331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 smtClean="0">
                <a:cs typeface="B Nazanin" panose="00000400000000000000" pitchFamily="2" charset="-78"/>
              </a:rPr>
              <a:t>ارسال پیش‌نویس نامه </a:t>
            </a:r>
            <a:r>
              <a:rPr lang="fa-IR" sz="1200" dirty="0">
                <a:cs typeface="B Nazanin" panose="00000400000000000000" pitchFamily="2" charset="-78"/>
              </a:rPr>
              <a:t>درخواست داوری به معاونت فناوری </a:t>
            </a:r>
            <a:r>
              <a:rPr lang="fa-IR" sz="1200" dirty="0" smtClean="0">
                <a:cs typeface="B Nazanin" panose="00000400000000000000" pitchFamily="2" charset="-78"/>
              </a:rPr>
              <a:t>مرکز، توسط پذیرش</a:t>
            </a:r>
            <a:endParaRPr lang="en-US" sz="1200" dirty="0">
              <a:cs typeface="B Nazanin" panose="00000400000000000000" pitchFamily="2" charset="-78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4969867" y="2141923"/>
            <a:ext cx="10321" cy="941202"/>
          </a:xfrm>
          <a:prstGeom prst="line">
            <a:avLst/>
          </a:prstGeom>
          <a:ln>
            <a:solidFill>
              <a:srgbClr val="E028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91" idx="3"/>
          </p:cNvCxnSpPr>
          <p:nvPr/>
        </p:nvCxnSpPr>
        <p:spPr>
          <a:xfrm flipH="1">
            <a:off x="4556074" y="2597785"/>
            <a:ext cx="413793" cy="1"/>
          </a:xfrm>
          <a:prstGeom prst="straightConnector1">
            <a:avLst/>
          </a:prstGeom>
          <a:ln>
            <a:solidFill>
              <a:srgbClr val="E028D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H="1">
            <a:off x="4990509" y="2137980"/>
            <a:ext cx="302517" cy="0"/>
          </a:xfrm>
          <a:prstGeom prst="line">
            <a:avLst/>
          </a:prstGeom>
          <a:ln>
            <a:solidFill>
              <a:srgbClr val="E028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 flipV="1">
            <a:off x="4969867" y="3076617"/>
            <a:ext cx="323159" cy="6508"/>
          </a:xfrm>
          <a:prstGeom prst="line">
            <a:avLst/>
          </a:prstGeom>
          <a:ln>
            <a:solidFill>
              <a:srgbClr val="E028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30" idx="3"/>
          </p:cNvCxnSpPr>
          <p:nvPr/>
        </p:nvCxnSpPr>
        <p:spPr>
          <a:xfrm flipV="1">
            <a:off x="1935025" y="4552569"/>
            <a:ext cx="388999" cy="3087"/>
          </a:xfrm>
          <a:prstGeom prst="straightConnector1">
            <a:avLst/>
          </a:prstGeom>
          <a:ln>
            <a:solidFill>
              <a:srgbClr val="E820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619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221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mehrAfarin moghadam</dc:creator>
  <cp:lastModifiedBy>EPTP</cp:lastModifiedBy>
  <cp:revision>71</cp:revision>
  <dcterms:created xsi:type="dcterms:W3CDTF">2023-12-27T10:22:58Z</dcterms:created>
  <dcterms:modified xsi:type="dcterms:W3CDTF">2024-06-22T08:37:44Z</dcterms:modified>
</cp:coreProperties>
</file>